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20" r:id="rId2"/>
    <p:sldId id="432" r:id="rId3"/>
    <p:sldId id="438" r:id="rId4"/>
    <p:sldId id="439" r:id="rId5"/>
    <p:sldId id="440" r:id="rId6"/>
    <p:sldId id="447" r:id="rId7"/>
    <p:sldId id="446" r:id="rId8"/>
    <p:sldId id="442" r:id="rId9"/>
    <p:sldId id="441" r:id="rId10"/>
    <p:sldId id="448" r:id="rId11"/>
    <p:sldId id="444" r:id="rId12"/>
    <p:sldId id="44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66" autoAdjust="0"/>
    <p:restoredTop sz="95802" autoAdjust="0"/>
  </p:normalViewPr>
  <p:slideViewPr>
    <p:cSldViewPr>
      <p:cViewPr varScale="1">
        <p:scale>
          <a:sx n="139" d="100"/>
          <a:sy n="139" d="100"/>
        </p:scale>
        <p:origin x="104" y="2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1493D-F0DB-46BE-9FD0-FE9AB3F54093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4E78F-1361-4305-842D-6A3AE07833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38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4E78F-1361-4305-842D-6A3AE07833E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26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84E78F-1361-4305-842D-6A3AE07833E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69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4E78F-1361-4305-842D-6A3AE07833E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3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  <a:lvl2pPr marL="742950" indent="-285750">
              <a:buFont typeface="Arial" pitchFamily="34" charset="0"/>
              <a:buChar char="•"/>
              <a:defRPr>
                <a:latin typeface="Comic Sans MS" pitchFamily="66" charset="0"/>
              </a:defRPr>
            </a:lvl2pPr>
            <a:lvl3pPr>
              <a:defRPr>
                <a:latin typeface="Comic Sans MS" pitchFamily="66" charset="0"/>
              </a:defRPr>
            </a:lvl3pPr>
            <a:lvl4pPr>
              <a:defRPr>
                <a:latin typeface="Comic Sans MS" pitchFamily="66" charset="0"/>
              </a:defRPr>
            </a:lvl4pPr>
            <a:lvl5pPr>
              <a:defRPr>
                <a:latin typeface="Comic Sans MS" pitchFamily="66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Structures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26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334962"/>
          </a:xfrm>
        </p:spPr>
        <p:txBody>
          <a:bodyPr>
            <a:normAutofit fontScale="90000"/>
          </a:bodyPr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1"/>
            <a:ext cx="10972800" cy="536416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Add up the values of y axis only if it is odd.</a:t>
            </a:r>
          </a:p>
          <a:p>
            <a:pPr marL="0" indent="0">
              <a:buNone/>
            </a:pPr>
            <a:r>
              <a:rPr lang="en-US" dirty="0"/>
              <a:t>s = 0;</a:t>
            </a:r>
          </a:p>
          <a:p>
            <a:pPr marL="0" indent="0">
              <a:buNone/>
            </a:pPr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=1:numel(points)</a:t>
            </a:r>
          </a:p>
          <a:p>
            <a:pPr marL="0" indent="0">
              <a:buNone/>
            </a:pPr>
            <a:r>
              <a:rPr lang="en-US" dirty="0"/>
              <a:t>  a = points(</a:t>
            </a:r>
            <a:r>
              <a:rPr lang="en-US" dirty="0" err="1"/>
              <a:t>i</a:t>
            </a:r>
            <a:r>
              <a:rPr lang="en-US" dirty="0"/>
              <a:t>).y;</a:t>
            </a:r>
          </a:p>
          <a:p>
            <a:pPr marL="0" indent="0">
              <a:buNone/>
            </a:pPr>
            <a:r>
              <a:rPr lang="en-US" dirty="0"/>
              <a:t>  if mod(a,2) == 1</a:t>
            </a:r>
          </a:p>
          <a:p>
            <a:pPr marL="0" indent="0">
              <a:buNone/>
            </a:pPr>
            <a:r>
              <a:rPr lang="en-US" dirty="0"/>
              <a:t>      s = s + a;</a:t>
            </a:r>
          </a:p>
          <a:p>
            <a:pPr marL="0" indent="0">
              <a:buNone/>
            </a:pPr>
            <a:r>
              <a:rPr lang="en-US" dirty="0"/>
              <a:t>  end</a:t>
            </a:r>
          </a:p>
          <a:p>
            <a:pPr marL="0" indent="0">
              <a:buNone/>
            </a:pPr>
            <a:r>
              <a:rPr lang="en-US" dirty="0"/>
              <a:t>end</a:t>
            </a:r>
          </a:p>
          <a:p>
            <a:endParaRPr lang="en-US" dirty="0"/>
          </a:p>
          <a:p>
            <a:r>
              <a:rPr lang="en-US" dirty="0"/>
              <a:t>Alternative:</a:t>
            </a:r>
          </a:p>
          <a:p>
            <a:pPr marL="0" indent="0">
              <a:buNone/>
            </a:pPr>
            <a:r>
              <a:rPr lang="en-US" dirty="0"/>
              <a:t>wise = [ </a:t>
            </a:r>
            <a:r>
              <a:rPr lang="en-US" dirty="0" err="1"/>
              <a:t>points.y</a:t>
            </a:r>
            <a:r>
              <a:rPr lang="en-US" dirty="0"/>
              <a:t> ];</a:t>
            </a:r>
          </a:p>
          <a:p>
            <a:pPr marL="0" indent="0">
              <a:buNone/>
            </a:pPr>
            <a:r>
              <a:rPr lang="en-US" dirty="0"/>
              <a:t>I = mod(wise,2) == 1;</a:t>
            </a:r>
          </a:p>
          <a:p>
            <a:pPr marL="0" indent="0">
              <a:buNone/>
            </a:pPr>
            <a:r>
              <a:rPr lang="en-US" dirty="0"/>
              <a:t>s = sum ( wise(I) );</a:t>
            </a: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5472318-3E87-4A73-B6F6-0435DDE1BFE5}"/>
              </a:ext>
            </a:extLst>
          </p:cNvPr>
          <p:cNvGrpSpPr/>
          <p:nvPr/>
        </p:nvGrpSpPr>
        <p:grpSpPr>
          <a:xfrm>
            <a:off x="5943600" y="1905000"/>
            <a:ext cx="5764519" cy="2354264"/>
            <a:chOff x="6096000" y="2405059"/>
            <a:chExt cx="5764519" cy="235426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71D56C7-C703-4327-BB43-DB91E6DCCF1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5000" t="65670" r="58750" b="8010"/>
            <a:stretch/>
          </p:blipFill>
          <p:spPr>
            <a:xfrm>
              <a:off x="6096000" y="2405059"/>
              <a:ext cx="5764519" cy="2354264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3008959-14E8-43B5-B922-E8658AA4B64A}"/>
                </a:ext>
              </a:extLst>
            </p:cNvPr>
            <p:cNvSpPr txBox="1"/>
            <p:nvPr/>
          </p:nvSpPr>
          <p:spPr>
            <a:xfrm>
              <a:off x="8001000" y="4267200"/>
              <a:ext cx="182880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[10   12   15 ]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01B30D1-A210-47FB-A9AE-8E21C798C5E1}"/>
                </a:ext>
              </a:extLst>
            </p:cNvPr>
            <p:cNvSpPr txBox="1"/>
            <p:nvPr/>
          </p:nvSpPr>
          <p:spPr>
            <a:xfrm>
              <a:off x="8001000" y="3605978"/>
              <a:ext cx="182880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[4   5 ]</a:t>
              </a:r>
            </a:p>
          </p:txBody>
        </p:sp>
      </p:grp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FCE6C64-8D51-FB7B-3910-D07BDBCBA7FE}"/>
              </a:ext>
            </a:extLst>
          </p:cNvPr>
          <p:cNvSpPr txBox="1">
            <a:spLocks/>
          </p:cNvSpPr>
          <p:nvPr/>
        </p:nvSpPr>
        <p:spPr>
          <a:xfrm>
            <a:off x="5562600" y="4564063"/>
            <a:ext cx="5715000" cy="178276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Alternative:</a:t>
            </a:r>
          </a:p>
          <a:p>
            <a:pPr marL="0" indent="0">
              <a:buFont typeface="Arial" pitchFamily="34" charset="0"/>
              <a:buNone/>
            </a:pPr>
            <a:r>
              <a:rPr lang="en-US" dirty="0"/>
              <a:t>wise = [ </a:t>
            </a:r>
            <a:r>
              <a:rPr lang="en-US" dirty="0" err="1"/>
              <a:t>points.y</a:t>
            </a:r>
            <a:r>
              <a:rPr lang="en-US" dirty="0"/>
              <a:t> ];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/>
              <a:t>I = mod(wise,2) == 1;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r>
              <a:rPr lang="en-US" dirty="0"/>
              <a:t>s = sum ( [ points(I).y ]  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781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Structures can contain any data type.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&gt;&gt; laptops(1).price = [1499 1599 1999];</a:t>
            </a:r>
          </a:p>
          <a:p>
            <a:pPr marL="0" indent="0">
              <a:buNone/>
            </a:pPr>
            <a:r>
              <a:rPr lang="en-US" dirty="0"/>
              <a:t>&gt;&gt; laptops(1).</a:t>
            </a:r>
            <a:r>
              <a:rPr lang="en-US" dirty="0" err="1"/>
              <a:t>cpu</a:t>
            </a:r>
            <a:r>
              <a:rPr lang="en-US" dirty="0"/>
              <a:t> = </a:t>
            </a:r>
            <a:r>
              <a:rPr lang="en-US" dirty="0" err="1"/>
              <a:t>struct</a:t>
            </a:r>
            <a:r>
              <a:rPr lang="en-US" dirty="0"/>
              <a:t>('brand','</a:t>
            </a:r>
            <a:r>
              <a:rPr lang="en-US" dirty="0" err="1"/>
              <a:t>intel</a:t>
            </a:r>
            <a:r>
              <a:rPr lang="en-US" dirty="0"/>
              <a:t>', 'speed', 3.3);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It is good practice to store the same data type in each field of a structure vector.</a:t>
            </a:r>
          </a:p>
          <a:p>
            <a:pPr lvl="1"/>
            <a:r>
              <a:rPr lang="en-US" dirty="0"/>
              <a:t>E.g., the following is allowed, but not recommended:</a:t>
            </a:r>
          </a:p>
          <a:p>
            <a:pPr marL="457200" lvl="1" indent="0">
              <a:buNone/>
            </a:pPr>
            <a:r>
              <a:rPr lang="en-US" dirty="0"/>
              <a:t>&gt;&gt; laptops(1).brand = {'apple', '</a:t>
            </a:r>
            <a:r>
              <a:rPr lang="en-US" dirty="0" err="1"/>
              <a:t>macbookpro</a:t>
            </a:r>
            <a:r>
              <a:rPr lang="en-US" dirty="0"/>
              <a:t>'}</a:t>
            </a:r>
          </a:p>
          <a:p>
            <a:pPr marL="457200" lvl="1" indent="0">
              <a:buNone/>
            </a:pPr>
            <a:r>
              <a:rPr lang="en-US" dirty="0"/>
              <a:t>&gt;&gt; laptops(2).brand = '</a:t>
            </a:r>
            <a:r>
              <a:rPr lang="en-US" dirty="0" err="1"/>
              <a:t>sony</a:t>
            </a:r>
            <a:r>
              <a:rPr lang="en-US" dirty="0"/>
              <a:t>’;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The following is better:</a:t>
            </a:r>
          </a:p>
          <a:p>
            <a:pPr marL="457200" lvl="1" indent="0">
              <a:buNone/>
            </a:pPr>
            <a:r>
              <a:rPr lang="en-US" dirty="0"/>
              <a:t>&gt;&gt; laptops(2).brand = {'</a:t>
            </a:r>
            <a:r>
              <a:rPr lang="en-US" dirty="0" err="1"/>
              <a:t>sony</a:t>
            </a:r>
            <a:r>
              <a:rPr lang="en-US" dirty="0"/>
              <a:t>', ''} 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864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405" y="1143001"/>
            <a:ext cx="2790825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0"/>
            <a:ext cx="8229600" cy="5334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&gt;&gt; </a:t>
            </a:r>
            <a:r>
              <a:rPr lang="en-US" dirty="0" err="1"/>
              <a:t>lineseg</a:t>
            </a:r>
            <a:r>
              <a:rPr lang="en-US" dirty="0"/>
              <a:t> = </a:t>
            </a:r>
            <a:r>
              <a:rPr lang="en-US" dirty="0" err="1"/>
              <a:t>struct</a:t>
            </a:r>
            <a:r>
              <a:rPr lang="en-US" dirty="0"/>
              <a:t>( ...</a:t>
            </a:r>
          </a:p>
          <a:p>
            <a:pPr marL="0" indent="0">
              <a:buNone/>
            </a:pPr>
            <a:r>
              <a:rPr lang="en-US" dirty="0"/>
              <a:t>'endpoint1', </a:t>
            </a:r>
            <a:r>
              <a:rPr lang="en-US" dirty="0" err="1"/>
              <a:t>struct</a:t>
            </a:r>
            <a:r>
              <a:rPr lang="en-US" dirty="0"/>
              <a:t>('x',2,'y',4) ...</a:t>
            </a:r>
          </a:p>
          <a:p>
            <a:pPr marL="0" indent="0">
              <a:buNone/>
            </a:pPr>
            <a:r>
              <a:rPr lang="en-US" dirty="0"/>
              <a:t>, 'endpoint2',struct('x',1,'y',6) ...</a:t>
            </a:r>
          </a:p>
          <a:p>
            <a:pPr marL="0" indent="0">
              <a:buNone/>
            </a:pP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&gt;&gt; point1 = </a:t>
            </a:r>
            <a:r>
              <a:rPr lang="en-US" dirty="0" err="1"/>
              <a:t>struct</a:t>
            </a:r>
            <a:r>
              <a:rPr lang="en-US" dirty="0"/>
              <a:t>('x',2,'y',4) ;</a:t>
            </a:r>
          </a:p>
          <a:p>
            <a:pPr marL="0" indent="0">
              <a:buNone/>
            </a:pPr>
            <a:r>
              <a:rPr lang="en-US" dirty="0"/>
              <a:t>&gt;&gt; point2 = </a:t>
            </a:r>
            <a:r>
              <a:rPr lang="en-US" dirty="0" err="1"/>
              <a:t>struct</a:t>
            </a:r>
            <a:r>
              <a:rPr lang="en-US" dirty="0"/>
              <a:t>('x',1,'y',6) ;</a:t>
            </a:r>
          </a:p>
          <a:p>
            <a:pPr marL="0" indent="0">
              <a:buNone/>
            </a:pPr>
            <a:r>
              <a:rPr lang="en-US" dirty="0"/>
              <a:t>&gt;&gt; </a:t>
            </a:r>
            <a:r>
              <a:rPr lang="en-US" dirty="0" err="1"/>
              <a:t>lineseg</a:t>
            </a:r>
            <a:r>
              <a:rPr lang="en-US" dirty="0"/>
              <a:t> = </a:t>
            </a:r>
            <a:r>
              <a:rPr lang="en-US" dirty="0" err="1"/>
              <a:t>struct</a:t>
            </a:r>
            <a:r>
              <a:rPr lang="en-US" dirty="0"/>
              <a:t>( ...</a:t>
            </a:r>
          </a:p>
          <a:p>
            <a:pPr marL="0" indent="0">
              <a:buNone/>
            </a:pPr>
            <a:r>
              <a:rPr lang="en-US" dirty="0"/>
              <a:t>'endpoint1', point1, 'endpoint2', point2 );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&gt;&gt; lineseg.endpoint1.x =3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&gt;&gt; lineseg.endpoint1</a:t>
            </a:r>
          </a:p>
          <a:p>
            <a:pPr marL="0" indent="0">
              <a:buNone/>
            </a:pPr>
            <a:r>
              <a:rPr lang="en-US" dirty="0" err="1"/>
              <a:t>ans</a:t>
            </a:r>
            <a:r>
              <a:rPr lang="en-US" dirty="0"/>
              <a:t> =</a:t>
            </a:r>
          </a:p>
          <a:p>
            <a:pPr marL="0" indent="0">
              <a:buNone/>
            </a:pPr>
            <a:r>
              <a:rPr lang="en-US" dirty="0"/>
              <a:t>  x: 3</a:t>
            </a:r>
          </a:p>
          <a:p>
            <a:pPr marL="0" indent="0">
              <a:buNone/>
            </a:pPr>
            <a:r>
              <a:rPr lang="en-US" dirty="0"/>
              <a:t>  y: 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&gt;&gt; point1.x = 5</a:t>
            </a:r>
          </a:p>
          <a:p>
            <a:pPr marL="0" indent="0">
              <a:buNone/>
            </a:pPr>
            <a:r>
              <a:rPr lang="en-US" dirty="0"/>
              <a:t>&gt;&gt; lineseg.endpoint1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0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Group properties of objects into a data structure.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&gt;&gt;  laptop=struct('</a:t>
            </a:r>
            <a:r>
              <a:rPr lang="en-US" dirty="0" err="1"/>
              <a:t>brand','apple</a:t>
            </a:r>
            <a:r>
              <a:rPr lang="en-US" dirty="0"/>
              <a:t>', 'cpu',3.3, 'year',2012, 'price',1499)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laptop = </a:t>
            </a:r>
          </a:p>
          <a:p>
            <a:pPr marL="0" indent="0">
              <a:buNone/>
            </a:pPr>
            <a:r>
              <a:rPr lang="en-US" dirty="0"/>
              <a:t>     brand: 'apple'</a:t>
            </a:r>
          </a:p>
          <a:p>
            <a:pPr marL="0" indent="0">
              <a:buNone/>
            </a:pPr>
            <a:r>
              <a:rPr lang="en-US" dirty="0"/>
              <a:t>       year: 2012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 err="1"/>
              <a:t>cpu</a:t>
            </a:r>
            <a:r>
              <a:rPr lang="en-US" dirty="0"/>
              <a:t>: 3.3000</a:t>
            </a:r>
          </a:p>
          <a:p>
            <a:pPr marL="0" indent="0">
              <a:buNone/>
            </a:pPr>
            <a:r>
              <a:rPr lang="en-US" dirty="0"/>
              <a:t>       price: 2000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709634"/>
              </p:ext>
            </p:extLst>
          </p:nvPr>
        </p:nvGraphicFramePr>
        <p:xfrm>
          <a:off x="7620000" y="3810000"/>
          <a:ext cx="1905000" cy="160020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95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r>
                        <a:rPr lang="en-US" dirty="0"/>
                        <a:t>brand: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r>
                        <a:rPr lang="en-US" dirty="0" err="1"/>
                        <a:t>cpu</a:t>
                      </a:r>
                      <a:r>
                        <a:rPr lang="en-US" dirty="0"/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r>
                        <a:rPr lang="en-US" dirty="0"/>
                        <a:t>year: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r>
                        <a:rPr lang="en-US" dirty="0"/>
                        <a:t>price: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1499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65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Dot operator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0" y="1524002"/>
            <a:ext cx="4191000" cy="22097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&gt;&gt; brand = 'price';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&gt;&gt; laptop.(brand)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&gt;&gt; laptop.(brand) = 1999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81200" y="1538514"/>
            <a:ext cx="3810000" cy="34906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&gt;&gt; </a:t>
            </a:r>
            <a:r>
              <a:rPr lang="en-US" sz="2000" dirty="0" err="1"/>
              <a:t>laptop.brand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apple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&gt;&gt; </a:t>
            </a:r>
            <a:r>
              <a:rPr lang="en-US" sz="2000" dirty="0" err="1"/>
              <a:t>laptop.brand</a:t>
            </a:r>
            <a:r>
              <a:rPr lang="en-US" sz="2000" dirty="0"/>
              <a:t> = '</a:t>
            </a:r>
            <a:r>
              <a:rPr lang="en-US" sz="2000" dirty="0" err="1"/>
              <a:t>sony</a:t>
            </a:r>
            <a:r>
              <a:rPr lang="en-US" sz="2000" dirty="0"/>
              <a:t>'</a:t>
            </a:r>
          </a:p>
          <a:p>
            <a:pPr marL="0" indent="0">
              <a:buNone/>
            </a:pPr>
            <a:r>
              <a:rPr lang="en-US" sz="2000" dirty="0"/>
              <a:t>laptop = </a:t>
            </a:r>
          </a:p>
          <a:p>
            <a:pPr marL="0" indent="0">
              <a:buNone/>
            </a:pPr>
            <a:r>
              <a:rPr lang="en-US" sz="2000" dirty="0"/>
              <a:t>    brand: '</a:t>
            </a:r>
            <a:r>
              <a:rPr lang="en-US" sz="2000" dirty="0" err="1"/>
              <a:t>sony</a:t>
            </a:r>
            <a:r>
              <a:rPr lang="en-US" sz="2000" dirty="0"/>
              <a:t>'</a:t>
            </a:r>
          </a:p>
          <a:p>
            <a:pPr marL="0" indent="0">
              <a:buNone/>
            </a:pPr>
            <a:r>
              <a:rPr lang="en-US" sz="2000" dirty="0"/>
              <a:t>      </a:t>
            </a:r>
            <a:r>
              <a:rPr lang="en-US" sz="2000" dirty="0" err="1"/>
              <a:t>cpu</a:t>
            </a:r>
            <a:r>
              <a:rPr lang="en-US" sz="2000" dirty="0"/>
              <a:t>: 3.3000</a:t>
            </a:r>
          </a:p>
          <a:p>
            <a:pPr marL="0" indent="0">
              <a:buNone/>
            </a:pPr>
            <a:r>
              <a:rPr lang="en-US" sz="2000" dirty="0"/>
              <a:t>     year: 2012</a:t>
            </a:r>
          </a:p>
          <a:p>
            <a:pPr marL="0" indent="0">
              <a:buNone/>
            </a:pPr>
            <a:r>
              <a:rPr lang="en-US" sz="2000" dirty="0"/>
              <a:t>    price: 1499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77571" y="5239658"/>
            <a:ext cx="7467600" cy="13897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&gt;&gt; </a:t>
            </a:r>
            <a:r>
              <a:rPr lang="en-US" sz="2000" dirty="0" err="1"/>
              <a:t>laptop.country</a:t>
            </a: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??? Reference to non-existent field 'country’.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/>
              <a:t>&gt;&gt; %the following is okay, it will add a new field to structure.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/>
              <a:t>&gt;&gt; </a:t>
            </a:r>
            <a:r>
              <a:rPr lang="en-US" sz="2000" dirty="0" err="1"/>
              <a:t>laptop.country</a:t>
            </a:r>
            <a:r>
              <a:rPr lang="en-US" sz="2000" dirty="0"/>
              <a:t> = 'US'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741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for structures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09800" y="1524000"/>
            <a:ext cx="3581400" cy="228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&gt;&gt; fieldnames( laptop )</a:t>
            </a:r>
          </a:p>
          <a:p>
            <a:pPr marL="0" indent="0">
              <a:buNone/>
            </a:pPr>
            <a:r>
              <a:rPr lang="en-US" sz="2000" dirty="0" err="1"/>
              <a:t>ans</a:t>
            </a:r>
            <a:r>
              <a:rPr lang="en-US" sz="2000" dirty="0"/>
              <a:t> = </a:t>
            </a:r>
          </a:p>
          <a:p>
            <a:pPr marL="0" indent="0">
              <a:buNone/>
            </a:pPr>
            <a:r>
              <a:rPr lang="en-US" sz="2000" dirty="0"/>
              <a:t>    'brand'</a:t>
            </a:r>
          </a:p>
          <a:p>
            <a:pPr marL="0" indent="0">
              <a:buNone/>
            </a:pPr>
            <a:r>
              <a:rPr lang="en-US" sz="2000" dirty="0"/>
              <a:t>    '</a:t>
            </a:r>
            <a:r>
              <a:rPr lang="en-US" sz="2000" dirty="0" err="1"/>
              <a:t>cpu</a:t>
            </a:r>
            <a:r>
              <a:rPr lang="en-US" sz="2000" dirty="0"/>
              <a:t>'</a:t>
            </a:r>
          </a:p>
          <a:p>
            <a:pPr marL="0" indent="0">
              <a:buNone/>
            </a:pPr>
            <a:r>
              <a:rPr lang="en-US" sz="2000" dirty="0"/>
              <a:t>    'year'</a:t>
            </a:r>
          </a:p>
          <a:p>
            <a:pPr marL="0" indent="0">
              <a:buNone/>
            </a:pPr>
            <a:r>
              <a:rPr lang="en-US" sz="2000" dirty="0"/>
              <a:t>    'price'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72200" y="1524000"/>
            <a:ext cx="3505200" cy="228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&gt;&gt; </a:t>
            </a:r>
            <a:r>
              <a:rPr lang="en-US" sz="2000" dirty="0" err="1"/>
              <a:t>isstruct</a:t>
            </a:r>
            <a:r>
              <a:rPr lang="en-US" sz="2000" dirty="0"/>
              <a:t>(laptop)</a:t>
            </a:r>
          </a:p>
          <a:p>
            <a:pPr marL="0" indent="0">
              <a:buNone/>
            </a:pPr>
            <a:r>
              <a:rPr lang="en-US" sz="2000" dirty="0"/>
              <a:t>   1  (logical)</a:t>
            </a:r>
          </a:p>
          <a:p>
            <a:pPr marL="0" indent="0">
              <a:buNone/>
            </a:pPr>
            <a:r>
              <a:rPr lang="en-US" sz="2000" dirty="0"/>
              <a:t>&gt;&gt; </a:t>
            </a:r>
            <a:r>
              <a:rPr lang="en-US" sz="2000" dirty="0" err="1"/>
              <a:t>isfield</a:t>
            </a:r>
            <a:r>
              <a:rPr lang="en-US" sz="2000" dirty="0"/>
              <a:t>( laptop, 'brand' )</a:t>
            </a:r>
          </a:p>
          <a:p>
            <a:pPr marL="0" indent="0">
              <a:buNone/>
            </a:pPr>
            <a:r>
              <a:rPr lang="en-US" sz="2000" dirty="0"/>
              <a:t>   1  (logical)</a:t>
            </a:r>
          </a:p>
          <a:p>
            <a:pPr marL="0" indent="0">
              <a:buNone/>
            </a:pPr>
            <a:r>
              <a:rPr lang="en-US" sz="2000" dirty="0"/>
              <a:t>&gt;&gt; </a:t>
            </a:r>
            <a:r>
              <a:rPr lang="en-US" sz="2000" dirty="0" err="1"/>
              <a:t>isfield</a:t>
            </a:r>
            <a:r>
              <a:rPr lang="en-US" sz="2000" dirty="0"/>
              <a:t>( laptop, 'user' )</a:t>
            </a:r>
          </a:p>
          <a:p>
            <a:pPr marL="0" indent="0">
              <a:buNone/>
            </a:pPr>
            <a:r>
              <a:rPr lang="en-US" sz="2000" dirty="0"/>
              <a:t>    0   (logical)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09800" y="4191000"/>
            <a:ext cx="7467600" cy="228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&gt;&gt; </a:t>
            </a:r>
            <a:r>
              <a:rPr lang="en-US" sz="2000" dirty="0" err="1"/>
              <a:t>getfield</a:t>
            </a:r>
            <a:r>
              <a:rPr lang="en-US" sz="2000" dirty="0"/>
              <a:t>( laptop , 'brand' 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&gt;&gt; brand ='price';    </a:t>
            </a:r>
            <a:r>
              <a:rPr lang="en-US" sz="2000" dirty="0" err="1"/>
              <a:t>getfield</a:t>
            </a:r>
            <a:r>
              <a:rPr lang="en-US" sz="2000" dirty="0"/>
              <a:t>(laptop, brand)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&gt;&gt; </a:t>
            </a:r>
            <a:r>
              <a:rPr lang="en-US" sz="2000" dirty="0" err="1"/>
              <a:t>setfield</a:t>
            </a:r>
            <a:r>
              <a:rPr lang="en-US" sz="2000" dirty="0"/>
              <a:t>( laptop, 'brand', '</a:t>
            </a:r>
            <a:r>
              <a:rPr lang="en-US" sz="2000" dirty="0" err="1"/>
              <a:t>lenovo</a:t>
            </a:r>
            <a:r>
              <a:rPr lang="en-US" sz="2000" dirty="0"/>
              <a:t>')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&gt;&gt; </a:t>
            </a:r>
            <a:r>
              <a:rPr lang="en-US" sz="2000" dirty="0" err="1"/>
              <a:t>rmfield</a:t>
            </a:r>
            <a:r>
              <a:rPr lang="en-US" sz="2000" dirty="0"/>
              <a:t>( laptop, '</a:t>
            </a:r>
            <a:r>
              <a:rPr lang="en-US" sz="2000" dirty="0" err="1"/>
              <a:t>cpu</a:t>
            </a:r>
            <a:r>
              <a:rPr lang="en-US" sz="2000" dirty="0"/>
              <a:t>')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&gt;&gt; laptop = </a:t>
            </a:r>
            <a:r>
              <a:rPr lang="en-US" sz="2000" dirty="0" err="1"/>
              <a:t>rmfield</a:t>
            </a:r>
            <a:r>
              <a:rPr lang="en-US" sz="2000" dirty="0"/>
              <a:t>(laptop, '</a:t>
            </a:r>
            <a:r>
              <a:rPr lang="en-US" sz="2000" dirty="0" err="1"/>
              <a:t>cpu</a:t>
            </a:r>
            <a:r>
              <a:rPr lang="en-US" sz="2000" dirty="0"/>
              <a:t>')</a:t>
            </a:r>
          </a:p>
        </p:txBody>
      </p:sp>
    </p:spTree>
    <p:extLst>
      <p:ext uri="{BB962C8B-B14F-4D97-AF65-F5344CB8AC3E}">
        <p14:creationId xmlns:p14="http://schemas.microsoft.com/office/powerpoint/2010/main" val="2710973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762000"/>
          </a:xfrm>
        </p:spPr>
        <p:txBody>
          <a:bodyPr/>
          <a:lstStyle/>
          <a:p>
            <a:r>
              <a:rPr lang="en-US" dirty="0"/>
              <a:t>Vectors of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&gt;&gt; points = </a:t>
            </a:r>
            <a:r>
              <a:rPr lang="en-US" dirty="0" err="1"/>
              <a:t>struct</a:t>
            </a:r>
            <a:r>
              <a:rPr lang="en-US" dirty="0"/>
              <a:t>( 'x', 0, 'y', 0);</a:t>
            </a:r>
          </a:p>
          <a:p>
            <a:pPr marL="0" indent="0">
              <a:buNone/>
            </a:pPr>
            <a:r>
              <a:rPr lang="en-US" dirty="0"/>
              <a:t>&gt;&gt; %points(1) = struct( 'x', 0, 'y', 0);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&gt;&gt; points(2) = </a:t>
            </a:r>
            <a:r>
              <a:rPr lang="en-US" dirty="0" err="1"/>
              <a:t>struct</a:t>
            </a:r>
            <a:r>
              <a:rPr lang="en-US" dirty="0"/>
              <a:t>( 'x', 1, 'y', 0);</a:t>
            </a:r>
          </a:p>
          <a:p>
            <a:pPr marL="0" indent="0">
              <a:buNone/>
            </a:pPr>
            <a:r>
              <a:rPr lang="en-US" dirty="0"/>
              <a:t>&gt;&gt; points(3) = </a:t>
            </a:r>
            <a:r>
              <a:rPr lang="en-US" dirty="0" err="1"/>
              <a:t>struct</a:t>
            </a:r>
            <a:r>
              <a:rPr lang="en-US" dirty="0"/>
              <a:t>( 'x', 6, 'y', 5);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&gt;&gt; points(2).y = 4;</a:t>
            </a:r>
          </a:p>
          <a:p>
            <a:pPr marL="0" indent="0">
              <a:buNone/>
            </a:pPr>
            <a:r>
              <a:rPr lang="en-US" dirty="0"/>
              <a:t>&gt;&gt; points(2) = [ ];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When structures are extended, uninitialized entries are empty vector. </a:t>
            </a:r>
          </a:p>
          <a:p>
            <a:pPr marL="0" indent="0">
              <a:buNone/>
            </a:pPr>
            <a:r>
              <a:rPr lang="en-US" dirty="0"/>
              <a:t>&gt;&gt; points</a:t>
            </a:r>
            <a:r>
              <a:rPr lang="en-US"/>
              <a:t>(10) </a:t>
            </a:r>
            <a:r>
              <a:rPr lang="en-US" dirty="0"/>
              <a:t>= struct( 'x', 7, 'y', 9);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&gt;&gt; points = struct( 'x', {0 1 7}, 'y',{0 5 9})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537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FE88EB8-BBCC-4649-9376-C06AC4EB3E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333" r="13333"/>
          <a:stretch/>
        </p:blipFill>
        <p:spPr>
          <a:xfrm>
            <a:off x="2362200" y="1143000"/>
            <a:ext cx="7239000" cy="555264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1E9FA99-DFD7-4934-B5EC-314069312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struct(‘…’, value1, ‘…’, value2, … )</a:t>
            </a:r>
          </a:p>
        </p:txBody>
      </p:sp>
    </p:spTree>
    <p:extLst>
      <p:ext uri="{BB962C8B-B14F-4D97-AF65-F5344CB8AC3E}">
        <p14:creationId xmlns:p14="http://schemas.microsoft.com/office/powerpoint/2010/main" val="1277474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A13D51F-8CCB-4D36-9F6C-9C077F66199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333" r="13333"/>
          <a:stretch/>
        </p:blipFill>
        <p:spPr>
          <a:xfrm>
            <a:off x="6629400" y="3886200"/>
            <a:ext cx="3775004" cy="28956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1ED660E-B282-4384-8AA4-F0D41C7AE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669924"/>
          </a:xfrm>
        </p:spPr>
        <p:txBody>
          <a:bodyPr>
            <a:normAutofit fontScale="90000"/>
          </a:bodyPr>
          <a:lstStyle/>
          <a:p>
            <a:r>
              <a:rPr lang="en-US" dirty="0"/>
              <a:t>Creating Multiple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929A8-8A5C-420E-BDEF-83C5E6B52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46124"/>
            <a:ext cx="8839200" cy="5807076"/>
          </a:xfrm>
        </p:spPr>
        <p:txBody>
          <a:bodyPr>
            <a:normAutofit/>
          </a:bodyPr>
          <a:lstStyle/>
          <a:p>
            <a:r>
              <a:rPr lang="fr-FR" sz="2200" dirty="0"/>
              <a:t>points = </a:t>
            </a:r>
            <a:r>
              <a:rPr lang="fr-FR" sz="2200" dirty="0" err="1"/>
              <a:t>struct</a:t>
            </a:r>
            <a:r>
              <a:rPr lang="fr-FR" sz="2200" dirty="0"/>
              <a:t>( 'x', {1, 3, 5} , 'y' , {10, 20, 30} );</a:t>
            </a:r>
          </a:p>
          <a:p>
            <a:r>
              <a:rPr lang="en-US" sz="2200" dirty="0"/>
              <a:t>points = struct( 'x', {1, 3, 5} , 'y' , {10, 20, 30}, 'z', 5 );</a:t>
            </a:r>
          </a:p>
          <a:p>
            <a:r>
              <a:rPr lang="en-US" sz="2200" dirty="0"/>
              <a:t>points = struct( 'x', {1, 3, 5} , 'y' , {10, 20, 30}, 'z', {5} );</a:t>
            </a:r>
          </a:p>
          <a:p>
            <a:endParaRPr lang="en-US" sz="2200" dirty="0"/>
          </a:p>
          <a:p>
            <a:r>
              <a:rPr lang="fr-FR" sz="2200" dirty="0"/>
              <a:t>points = </a:t>
            </a:r>
            <a:r>
              <a:rPr lang="fr-FR" sz="2200" dirty="0" err="1"/>
              <a:t>struct</a:t>
            </a:r>
            <a:r>
              <a:rPr lang="fr-FR" sz="2200" dirty="0"/>
              <a:t>( 'x', {1, 3, 5} , 'y' , {{10,20,30}} );</a:t>
            </a:r>
          </a:p>
          <a:p>
            <a:endParaRPr lang="en-US" sz="2200" dirty="0"/>
          </a:p>
          <a:p>
            <a:r>
              <a:rPr lang="fr-FR" sz="2200" dirty="0"/>
              <a:t>points = </a:t>
            </a:r>
            <a:r>
              <a:rPr lang="fr-FR" sz="2200" dirty="0" err="1"/>
              <a:t>struct</a:t>
            </a:r>
            <a:r>
              <a:rPr lang="fr-FR" sz="2200" dirty="0"/>
              <a:t>( 'x', [1, 3, 5] , 'y' , [10 20 30]);</a:t>
            </a:r>
            <a:endParaRPr lang="en-US" sz="2200" dirty="0"/>
          </a:p>
          <a:p>
            <a:endParaRPr lang="en-US" sz="2200" dirty="0"/>
          </a:p>
          <a:p>
            <a:r>
              <a:rPr lang="fr-FR" sz="2200" dirty="0"/>
              <a:t>points = </a:t>
            </a:r>
            <a:r>
              <a:rPr lang="fr-FR" sz="2200" dirty="0" err="1"/>
              <a:t>struct</a:t>
            </a:r>
            <a:r>
              <a:rPr lang="fr-FR" sz="2200" dirty="0"/>
              <a:t>( 'x', [1, 3, 5] , 'y' , {10 20 30});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points = struct( 'x', {} , 'y' , {} );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86571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Fields of </a:t>
            </a:r>
            <a:r>
              <a:rPr lang="en-US"/>
              <a:t>structure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/>
              <a:t>&gt;&gt; points =    struct( 'x', 0, 'y', 3, 'v',[4 5], '</a:t>
            </a:r>
            <a:r>
              <a:rPr lang="en-US" b="1" dirty="0" err="1"/>
              <a:t>name','apple</a:t>
            </a:r>
            <a:r>
              <a:rPr lang="en-US" b="1" dirty="0"/>
              <a:t>');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&gt;&gt; points(2) = struct( 'x', [], 'y', 6, 'v', [],    '</a:t>
            </a:r>
            <a:r>
              <a:rPr lang="en-US" b="1" dirty="0" err="1"/>
              <a:t>name','orange</a:t>
            </a:r>
            <a:r>
              <a:rPr lang="en-US" b="1" dirty="0"/>
              <a:t>');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&gt;&gt; points(3) = struct( 'x', 1, 'y', 9, 'v',[10 12 15], '</a:t>
            </a:r>
            <a:r>
              <a:rPr lang="en-US" b="1" dirty="0" err="1"/>
              <a:t>name','banana</a:t>
            </a:r>
            <a:r>
              <a:rPr lang="en-US" b="1" dirty="0"/>
              <a:t>');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&gt;&gt; points(1).x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&gt;&gt; a = </a:t>
            </a:r>
            <a:r>
              <a:rPr lang="en-US" dirty="0" err="1"/>
              <a:t>points.x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&gt;&gt; [ </a:t>
            </a:r>
            <a:r>
              <a:rPr lang="en-US" dirty="0" err="1"/>
              <a:t>points.x</a:t>
            </a:r>
            <a:r>
              <a:rPr lang="en-US" dirty="0"/>
              <a:t> 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&gt;&gt; { </a:t>
            </a:r>
            <a:r>
              <a:rPr lang="en-US" dirty="0" err="1"/>
              <a:t>points.x</a:t>
            </a:r>
            <a:r>
              <a:rPr lang="en-US" dirty="0"/>
              <a:t> }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&gt;&gt; [points.name]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&gt;&gt; {points.name}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&gt;&gt; [ points([3 2 3]). y ]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D538377-EED0-45E2-805E-DFF35C4CB6DE}"/>
              </a:ext>
            </a:extLst>
          </p:cNvPr>
          <p:cNvGrpSpPr/>
          <p:nvPr/>
        </p:nvGrpSpPr>
        <p:grpSpPr>
          <a:xfrm>
            <a:off x="5867400" y="2438400"/>
            <a:ext cx="5764519" cy="2354264"/>
            <a:chOff x="6096000" y="2405059"/>
            <a:chExt cx="5764519" cy="2354264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45FE5CA-8C85-476D-9CF3-397FADA9EA5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5000" t="65670" r="58750" b="8010"/>
            <a:stretch/>
          </p:blipFill>
          <p:spPr>
            <a:xfrm>
              <a:off x="6096000" y="2405059"/>
              <a:ext cx="5764519" cy="2354264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C5BA6F2-D5D1-458A-BE1D-C3B0D3A60F55}"/>
                </a:ext>
              </a:extLst>
            </p:cNvPr>
            <p:cNvSpPr txBox="1"/>
            <p:nvPr/>
          </p:nvSpPr>
          <p:spPr>
            <a:xfrm>
              <a:off x="8001000" y="4267200"/>
              <a:ext cx="182880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[10   12   15 ]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4B161CC-D908-4C3B-9E45-5B4E734519E9}"/>
                </a:ext>
              </a:extLst>
            </p:cNvPr>
            <p:cNvSpPr txBox="1"/>
            <p:nvPr/>
          </p:nvSpPr>
          <p:spPr>
            <a:xfrm>
              <a:off x="8001000" y="3605978"/>
              <a:ext cx="182880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[4   5 ]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2674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Add up all the y axis of the points.</a:t>
            </a:r>
          </a:p>
          <a:p>
            <a:pPr marL="0" indent="0">
              <a:buNone/>
            </a:pPr>
            <a:r>
              <a:rPr lang="en-US" dirty="0"/>
              <a:t>s = 0;</a:t>
            </a:r>
          </a:p>
          <a:p>
            <a:pPr marL="0" indent="0">
              <a:buNone/>
            </a:pPr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=1:numel(points)</a:t>
            </a:r>
          </a:p>
          <a:p>
            <a:pPr marL="0" indent="0">
              <a:buNone/>
            </a:pPr>
            <a:r>
              <a:rPr lang="en-US" dirty="0"/>
              <a:t>  s = s + points(</a:t>
            </a:r>
            <a:r>
              <a:rPr lang="en-US" dirty="0" err="1"/>
              <a:t>i</a:t>
            </a:r>
            <a:r>
              <a:rPr lang="en-US" dirty="0"/>
              <a:t>).y;</a:t>
            </a:r>
          </a:p>
          <a:p>
            <a:pPr marL="0" indent="0">
              <a:buNone/>
            </a:pPr>
            <a:r>
              <a:rPr lang="en-US" dirty="0"/>
              <a:t>end</a:t>
            </a:r>
          </a:p>
          <a:p>
            <a:endParaRPr lang="en-US" dirty="0"/>
          </a:p>
          <a:p>
            <a:r>
              <a:rPr lang="en-US" dirty="0"/>
              <a:t>Alternative:</a:t>
            </a:r>
          </a:p>
          <a:p>
            <a:pPr marL="0" indent="0">
              <a:buNone/>
            </a:pPr>
            <a:r>
              <a:rPr lang="en-US" dirty="0"/>
              <a:t>s = sum ( [ </a:t>
            </a:r>
            <a:r>
              <a:rPr lang="en-US" dirty="0" err="1"/>
              <a:t>points.y</a:t>
            </a:r>
            <a:r>
              <a:rPr lang="en-US" dirty="0"/>
              <a:t> ] )</a:t>
            </a:r>
          </a:p>
          <a:p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3EAA57C-AE9D-43D5-8CFE-007910E6072E}"/>
              </a:ext>
            </a:extLst>
          </p:cNvPr>
          <p:cNvGrpSpPr/>
          <p:nvPr/>
        </p:nvGrpSpPr>
        <p:grpSpPr>
          <a:xfrm>
            <a:off x="5867400" y="2438400"/>
            <a:ext cx="5764519" cy="2354264"/>
            <a:chOff x="6096000" y="2405059"/>
            <a:chExt cx="5764519" cy="2354264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8B782F4-686E-446C-8971-7BA4AC6CCEC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5000" t="65670" r="58750" b="8010"/>
            <a:stretch/>
          </p:blipFill>
          <p:spPr>
            <a:xfrm>
              <a:off x="6096000" y="2405059"/>
              <a:ext cx="5764519" cy="2354264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B4D4B91-EBA5-49D0-B8FA-34F3BC9AC948}"/>
                </a:ext>
              </a:extLst>
            </p:cNvPr>
            <p:cNvSpPr txBox="1"/>
            <p:nvPr/>
          </p:nvSpPr>
          <p:spPr>
            <a:xfrm>
              <a:off x="8001000" y="4267200"/>
              <a:ext cx="182880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[10   12   15 ]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A4EB042-548D-4AB3-911C-57FC7DE97072}"/>
                </a:ext>
              </a:extLst>
            </p:cNvPr>
            <p:cNvSpPr txBox="1"/>
            <p:nvPr/>
          </p:nvSpPr>
          <p:spPr>
            <a:xfrm>
              <a:off x="8001000" y="3605978"/>
              <a:ext cx="182880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[4   5 ]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5990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16754</TotalTime>
  <Words>1079</Words>
  <Application>Microsoft Office PowerPoint</Application>
  <PresentationFormat>Widescreen</PresentationFormat>
  <Paragraphs>181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Comic Sans MS</vt:lpstr>
      <vt:lpstr>Wingdings</vt:lpstr>
      <vt:lpstr>Office Theme</vt:lpstr>
      <vt:lpstr>Structures</vt:lpstr>
      <vt:lpstr>Structures</vt:lpstr>
      <vt:lpstr>Dot operator</vt:lpstr>
      <vt:lpstr>functions for structures</vt:lpstr>
      <vt:lpstr>Vectors of structures</vt:lpstr>
      <vt:lpstr>struct(‘…’, value1, ‘…’, value2, … )</vt:lpstr>
      <vt:lpstr>Creating Multiple Structures</vt:lpstr>
      <vt:lpstr>Fields of structure arrays</vt:lpstr>
      <vt:lpstr>Exercise</vt:lpstr>
      <vt:lpstr>Exercise</vt:lpstr>
      <vt:lpstr>Structures can contain any data type.</vt:lpstr>
      <vt:lpstr>Nested structures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BMES 680-501: Scientific Computing &amp; Visualization</dc:title>
  <dc:creator>ahmet</dc:creator>
  <cp:lastModifiedBy>Sacan,Ahmet</cp:lastModifiedBy>
  <cp:revision>777</cp:revision>
  <dcterms:created xsi:type="dcterms:W3CDTF">2006-08-16T00:00:00Z</dcterms:created>
  <dcterms:modified xsi:type="dcterms:W3CDTF">2023-11-28T00:40:59Z</dcterms:modified>
</cp:coreProperties>
</file>